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49" r:id="rId1"/>
  </p:sldMasterIdLst>
  <p:sldIdLst>
    <p:sldId id="256" r:id="rId2"/>
    <p:sldId id="277" r:id="rId3"/>
    <p:sldId id="271" r:id="rId4"/>
    <p:sldId id="276" r:id="rId5"/>
    <p:sldId id="289" r:id="rId6"/>
    <p:sldId id="274" r:id="rId7"/>
    <p:sldId id="272" r:id="rId8"/>
    <p:sldId id="285" r:id="rId9"/>
    <p:sldId id="287" r:id="rId10"/>
    <p:sldId id="290" r:id="rId11"/>
    <p:sldId id="296" r:id="rId12"/>
    <p:sldId id="294" r:id="rId13"/>
    <p:sldId id="297" r:id="rId14"/>
    <p:sldId id="265" r:id="rId15"/>
    <p:sldId id="291" r:id="rId16"/>
    <p:sldId id="292" r:id="rId17"/>
    <p:sldId id="286" r:id="rId18"/>
    <p:sldId id="280" r:id="rId19"/>
    <p:sldId id="29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/>
    <p:restoredTop sz="94694"/>
  </p:normalViewPr>
  <p:slideViewPr>
    <p:cSldViewPr snapToGrid="0">
      <p:cViewPr varScale="1">
        <p:scale>
          <a:sx n="121" d="100"/>
          <a:sy n="121" d="100"/>
        </p:scale>
        <p:origin x="1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457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7225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442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4265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675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1515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2955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4772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498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923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1967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8FC47-484B-CC45-9CF9-6A3B9BF83812}" type="datetimeFigureOut">
              <a:rPr lang="nl-NL" smtClean="0"/>
              <a:t>16-03-2024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6283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0" r:id="rId1"/>
    <p:sldLayoutId id="2147484151" r:id="rId2"/>
    <p:sldLayoutId id="2147484152" r:id="rId3"/>
    <p:sldLayoutId id="2147484153" r:id="rId4"/>
    <p:sldLayoutId id="2147484154" r:id="rId5"/>
    <p:sldLayoutId id="2147484155" r:id="rId6"/>
    <p:sldLayoutId id="2147484156" r:id="rId7"/>
    <p:sldLayoutId id="2147484157" r:id="rId8"/>
    <p:sldLayoutId id="2147484158" r:id="rId9"/>
    <p:sldLayoutId id="2147484159" r:id="rId10"/>
    <p:sldLayoutId id="21474841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figshare.com/articles/dataset/POLEN23E/1525086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of a bottle with a label saying &quot;Artificial Intelligence Cures All&quot;.">
            <a:extLst>
              <a:ext uri="{FF2B5EF4-FFF2-40B4-BE49-F238E27FC236}">
                <a16:creationId xmlns:a16="http://schemas.microsoft.com/office/drawing/2014/main" id="{D2666AF7-0F52-E970-0DE8-8734C3DE3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4266" y="20638"/>
            <a:ext cx="8798357" cy="68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F6D2D7-75B1-E8D4-BB23-FFB6E1B52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6600" y="140230"/>
            <a:ext cx="6318250" cy="2387600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accent2"/>
                </a:solidFill>
              </a:rPr>
              <a:t>Pollen beeldherkenning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724E5C1-C178-82AA-9552-FE3FA7555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4091" y="3019558"/>
            <a:ext cx="4087909" cy="3346714"/>
          </a:xfrm>
        </p:spPr>
        <p:txBody>
          <a:bodyPr>
            <a:normAutofit/>
          </a:bodyPr>
          <a:lstStyle/>
          <a:p>
            <a:pPr algn="l"/>
            <a:r>
              <a:rPr lang="nl-NL" dirty="0" err="1"/>
              <a:t>Teachable</a:t>
            </a:r>
            <a:r>
              <a:rPr lang="nl-NL" dirty="0"/>
              <a:t> machine +</a:t>
            </a:r>
          </a:p>
          <a:p>
            <a:pPr algn="l"/>
            <a:r>
              <a:rPr lang="nl-NL" dirty="0"/>
              <a:t>POLEN23E </a:t>
            </a:r>
            <a:r>
              <a:rPr lang="nl-NL" dirty="0" err="1"/>
              <a:t>trainingsset</a:t>
            </a:r>
            <a:endParaRPr lang="nl-NL" dirty="0"/>
          </a:p>
          <a:p>
            <a:pPr algn="l"/>
            <a:endParaRPr lang="nl-NL" dirty="0"/>
          </a:p>
          <a:p>
            <a:pPr algn="l"/>
            <a:r>
              <a:rPr lang="nl-NL" b="1" i="0" dirty="0">
                <a:solidFill>
                  <a:srgbClr val="660000"/>
                </a:solidFill>
                <a:effectLst/>
                <a:latin typeface="Arial" panose="020B0604020202020204" pitchFamily="34" charset="0"/>
              </a:rPr>
              <a:t>11-05-2024</a:t>
            </a:r>
            <a:endParaRPr lang="nl-NL" dirty="0"/>
          </a:p>
          <a:p>
            <a:pPr algn="l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679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99F1E48-A0DC-CE79-2E2D-2EC56B9F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Pollen foto’s invoeren in TM</a:t>
            </a:r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9CB90F07-6AD9-7F0B-DE06-BBA01295D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5893" y="1825625"/>
            <a:ext cx="6840213" cy="4351338"/>
          </a:xfrm>
        </p:spPr>
      </p:pic>
    </p:spTree>
    <p:extLst>
      <p:ext uri="{BB962C8B-B14F-4D97-AF65-F5344CB8AC3E}">
        <p14:creationId xmlns:p14="http://schemas.microsoft.com/office/powerpoint/2010/main" val="410772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50081CC-56D2-FCB3-E460-B97C84F6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TM training: zeer versimpelde weergave </a:t>
            </a:r>
            <a:endParaRPr lang="nl-NL"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90BAF4-4C15-DD45-17BF-2ABC1E7E9C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1" r="13519"/>
          <a:stretch/>
        </p:blipFill>
        <p:spPr bwMode="auto">
          <a:xfrm>
            <a:off x="3271332" y="2141537"/>
            <a:ext cx="564933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Tijdelijke aanduiding voor inhoud 3">
            <a:extLst>
              <a:ext uri="{FF2B5EF4-FFF2-40B4-BE49-F238E27FC236}">
                <a16:creationId xmlns:a16="http://schemas.microsoft.com/office/drawing/2014/main" id="{EDC6E065-92CE-A863-777A-A8AFC7CB7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21" b="30979"/>
          <a:stretch/>
        </p:blipFill>
        <p:spPr>
          <a:xfrm>
            <a:off x="1983791" y="2815540"/>
            <a:ext cx="1066970" cy="3003331"/>
          </a:xfrm>
          <a:prstGeom prst="rect">
            <a:avLst/>
          </a:prstGeom>
        </p:spPr>
      </p:pic>
      <p:sp>
        <p:nvSpPr>
          <p:cNvPr id="2" name="Tijdelijke aanduiding voor inhoud 18">
            <a:extLst>
              <a:ext uri="{FF2B5EF4-FFF2-40B4-BE49-F238E27FC236}">
                <a16:creationId xmlns:a16="http://schemas.microsoft.com/office/drawing/2014/main" id="{85A24E96-F85D-45D5-0FB6-E36F1ABD0009}"/>
              </a:ext>
            </a:extLst>
          </p:cNvPr>
          <p:cNvSpPr txBox="1">
            <a:spLocks/>
          </p:cNvSpPr>
          <p:nvPr/>
        </p:nvSpPr>
        <p:spPr>
          <a:xfrm>
            <a:off x="9027975" y="3016520"/>
            <a:ext cx="2360468" cy="26013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600" dirty="0" err="1"/>
              <a:t>Matayba</a:t>
            </a:r>
            <a:r>
              <a:rPr lang="nl-NL" sz="1600" dirty="0"/>
              <a:t> kans 0.99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600" dirty="0"/>
              <a:t>Mimosa kans 0.01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6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6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826353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171BC-6887-072F-52B9-E408D01D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Test: </a:t>
            </a:r>
            <a:r>
              <a:rPr lang="nl-NL" dirty="0" err="1"/>
              <a:t>loss</a:t>
            </a:r>
            <a:r>
              <a:rPr lang="nl-NL" dirty="0"/>
              <a:t> (verlies) berekenen</a:t>
            </a:r>
          </a:p>
        </p:txBody>
      </p:sp>
      <p:pic>
        <p:nvPicPr>
          <p:cNvPr id="1026" name="Picture 2" descr="Information | Free Full-Text | Facial Expression Recognition Based on ...">
            <a:extLst>
              <a:ext uri="{FF2B5EF4-FFF2-40B4-BE49-F238E27FC236}">
                <a16:creationId xmlns:a16="http://schemas.microsoft.com/office/drawing/2014/main" id="{4715B9B4-FD0D-4591-18A0-871A76FF2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r="15689"/>
          <a:stretch/>
        </p:blipFill>
        <p:spPr bwMode="auto">
          <a:xfrm>
            <a:off x="1266583" y="1889126"/>
            <a:ext cx="8681545" cy="4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F9D9ACF-9340-3DA8-96CD-F856BEE9C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102" y="1136137"/>
            <a:ext cx="2060796" cy="548114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015B6E5-40DC-039C-BDC0-6E6F0D2FE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66" t="978" r="9987" b="70363"/>
          <a:stretch/>
        </p:blipFill>
        <p:spPr>
          <a:xfrm>
            <a:off x="121639" y="3876709"/>
            <a:ext cx="1066970" cy="105012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8601A366-8FEE-8C65-B21E-27ACCEF74A4C}"/>
              </a:ext>
            </a:extLst>
          </p:cNvPr>
          <p:cNvSpPr txBox="1"/>
          <p:nvPr/>
        </p:nvSpPr>
        <p:spPr>
          <a:xfrm>
            <a:off x="49605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/>
              <a:t>Eucaliptus</a:t>
            </a:r>
            <a:r>
              <a:rPr lang="nl-NL" dirty="0"/>
              <a:t> en </a:t>
            </a:r>
            <a:r>
              <a:rPr lang="nl-NL" dirty="0" err="1"/>
              <a:t>Matayba</a:t>
            </a:r>
            <a:r>
              <a:rPr lang="nl-NL" dirty="0"/>
              <a:t> hebben een </a:t>
            </a:r>
            <a:r>
              <a:rPr lang="nl-NL" dirty="0" err="1"/>
              <a:t>loss</a:t>
            </a:r>
            <a:r>
              <a:rPr lang="nl-NL" dirty="0"/>
              <a:t> van 0.01(1%)</a:t>
            </a:r>
          </a:p>
        </p:txBody>
      </p:sp>
    </p:spTree>
    <p:extLst>
      <p:ext uri="{BB962C8B-B14F-4D97-AF65-F5344CB8AC3E}">
        <p14:creationId xmlns:p14="http://schemas.microsoft.com/office/powerpoint/2010/main" val="839586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99F1E48-A0DC-CE79-2E2D-2EC56B9F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nl-NL" dirty="0"/>
              <a:t>Training: </a:t>
            </a:r>
            <a:r>
              <a:rPr lang="nl-NL" sz="2800" dirty="0"/>
              <a:t>default waarden geven dit resultaat</a:t>
            </a:r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9C512C3E-0718-7AD7-5535-92F4D90F0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8625" y="1408387"/>
            <a:ext cx="5094750" cy="5328608"/>
          </a:xfr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9AED6F8-BC15-508C-5A05-80537724C2C2}"/>
              </a:ext>
            </a:extLst>
          </p:cNvPr>
          <p:cNvSpPr txBox="1"/>
          <p:nvPr/>
        </p:nvSpPr>
        <p:spPr>
          <a:xfrm>
            <a:off x="619356" y="2070506"/>
            <a:ext cx="292926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r">
              <a:buAutoNum type="arabicPeriod"/>
            </a:pPr>
            <a:r>
              <a:rPr lang="nl-NL" sz="2600" dirty="0"/>
              <a:t>Epoche</a:t>
            </a:r>
          </a:p>
          <a:p>
            <a:pPr marL="514350" indent="-514350" algn="r">
              <a:buAutoNum type="arabicPeriod"/>
            </a:pPr>
            <a:endParaRPr lang="nl-NL" sz="2600" dirty="0"/>
          </a:p>
          <a:p>
            <a:pPr algn="r"/>
            <a:r>
              <a:rPr lang="nl-NL" sz="2600" dirty="0"/>
              <a:t>2. Batch </a:t>
            </a:r>
            <a:r>
              <a:rPr lang="nl-NL" sz="2600" dirty="0" err="1"/>
              <a:t>size</a:t>
            </a:r>
            <a:endParaRPr lang="nl-NL" sz="2600" dirty="0"/>
          </a:p>
          <a:p>
            <a:pPr algn="r"/>
            <a:endParaRPr lang="nl-NL" sz="2600" dirty="0"/>
          </a:p>
          <a:p>
            <a:pPr algn="r"/>
            <a:r>
              <a:rPr lang="nl-NL" sz="2600" dirty="0"/>
              <a:t>3. Learning </a:t>
            </a:r>
            <a:r>
              <a:rPr lang="nl-NL" sz="2600" dirty="0" err="1"/>
              <a:t>rate</a:t>
            </a:r>
            <a:endParaRPr lang="nl-NL" sz="2600" dirty="0"/>
          </a:p>
          <a:p>
            <a:pPr algn="r"/>
            <a:r>
              <a:rPr lang="nl-NL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39812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7DE06-4E33-8AFD-F1A8-30BD852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Hyperparameters aanpassen</a:t>
            </a:r>
          </a:p>
        </p:txBody>
      </p:sp>
      <p:sp>
        <p:nvSpPr>
          <p:cNvPr id="19" name="Tijdelijke aanduiding voor inhoud 18">
            <a:extLst>
              <a:ext uri="{FF2B5EF4-FFF2-40B4-BE49-F238E27FC236}">
                <a16:creationId xmlns:a16="http://schemas.microsoft.com/office/drawing/2014/main" id="{1E84412C-7F60-31F2-3CA0-C9BBB8FFE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15767" y="2343944"/>
            <a:ext cx="2360468" cy="13255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NL" sz="1600" dirty="0">
                <a:solidFill>
                  <a:srgbClr val="0070C0"/>
                </a:solidFill>
              </a:rPr>
              <a:t>Mimosa 0.33 </a:t>
            </a:r>
            <a:r>
              <a:rPr lang="nl-NL" sz="1600" dirty="0">
                <a:solidFill>
                  <a:srgbClr val="FF0000"/>
                </a:solidFill>
              </a:rPr>
              <a:t>-&gt; </a:t>
            </a:r>
            <a:r>
              <a:rPr lang="nl-NL" sz="1600" dirty="0" err="1">
                <a:solidFill>
                  <a:srgbClr val="FF0000"/>
                </a:solidFill>
              </a:rPr>
              <a:t>loss</a:t>
            </a:r>
            <a:r>
              <a:rPr lang="nl-NL" sz="1600" dirty="0">
                <a:solidFill>
                  <a:srgbClr val="FF0000"/>
                </a:solidFill>
              </a:rPr>
              <a:t> 0.67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sz="1600" dirty="0">
                <a:solidFill>
                  <a:srgbClr val="0070C0"/>
                </a:solidFill>
              </a:rPr>
              <a:t>Soort x 0.24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sz="1600" dirty="0">
                <a:solidFill>
                  <a:srgbClr val="0070C0"/>
                </a:solidFill>
              </a:rPr>
              <a:t>Soort y 0.20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A7D108C6-0EA8-F296-6E4F-9313BD0AB3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37178" y="1681163"/>
            <a:ext cx="3478589" cy="4498975"/>
          </a:xfrm>
        </p:spPr>
      </p:pic>
      <p:pic>
        <p:nvPicPr>
          <p:cNvPr id="7" name="Tijdelijke aanduiding voor inhoud 3">
            <a:extLst>
              <a:ext uri="{FF2B5EF4-FFF2-40B4-BE49-F238E27FC236}">
                <a16:creationId xmlns:a16="http://schemas.microsoft.com/office/drawing/2014/main" id="{4E8FC54A-D48B-7855-520C-EA715A114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24" r="18151" b="29470"/>
          <a:stretch/>
        </p:blipFill>
        <p:spPr>
          <a:xfrm rot="16200000">
            <a:off x="-610569" y="3704370"/>
            <a:ext cx="3153160" cy="935982"/>
          </a:xfrm>
          <a:prstGeom prst="rect">
            <a:avLst/>
          </a:prstGeom>
        </p:spPr>
      </p:pic>
      <p:sp>
        <p:nvSpPr>
          <p:cNvPr id="8" name="Tijdelijke aanduiding voor inhoud 18">
            <a:extLst>
              <a:ext uri="{FF2B5EF4-FFF2-40B4-BE49-F238E27FC236}">
                <a16:creationId xmlns:a16="http://schemas.microsoft.com/office/drawing/2014/main" id="{10A1B266-A64E-DAE8-210F-B5AB523362F1}"/>
              </a:ext>
            </a:extLst>
          </p:cNvPr>
          <p:cNvSpPr txBox="1">
            <a:spLocks/>
          </p:cNvSpPr>
          <p:nvPr/>
        </p:nvSpPr>
        <p:spPr>
          <a:xfrm>
            <a:off x="7011988" y="1631841"/>
            <a:ext cx="4496840" cy="4982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Batch gaat neurale netwerk door</a:t>
            </a:r>
          </a:p>
          <a:p>
            <a:r>
              <a:rPr lang="nl-NL" dirty="0"/>
              <a:t>Computer berekend voor iedere pollensoort de kans dat het deze pollen is</a:t>
            </a:r>
          </a:p>
          <a:p>
            <a:r>
              <a:rPr lang="nl-NL" i="1" dirty="0" err="1"/>
              <a:t>Loss</a:t>
            </a:r>
            <a:r>
              <a:rPr lang="nl-NL" dirty="0"/>
              <a:t> wordt berekend</a:t>
            </a:r>
          </a:p>
          <a:p>
            <a:r>
              <a:rPr lang="nl-NL" dirty="0"/>
              <a:t>De computer pas hierop de variabelen in het netwerk aan met de waarde opgegeven bij leersnelheid</a:t>
            </a:r>
          </a:p>
          <a:p>
            <a:r>
              <a:rPr lang="nl-NL" dirty="0"/>
              <a:t>En weer een rondje</a:t>
            </a:r>
          </a:p>
          <a:p>
            <a:pPr lvl="1"/>
            <a:r>
              <a:rPr lang="nl-NL" dirty="0"/>
              <a:t>tenzij aantal </a:t>
            </a:r>
            <a:r>
              <a:rPr lang="nl-NL" dirty="0" err="1"/>
              <a:t>epoches</a:t>
            </a:r>
            <a:r>
              <a:rPr lang="nl-NL" dirty="0"/>
              <a:t> bereikt is</a:t>
            </a:r>
          </a:p>
        </p:txBody>
      </p:sp>
      <p:sp>
        <p:nvSpPr>
          <p:cNvPr id="9" name="Tijdelijke aanduiding voor inhoud 18">
            <a:extLst>
              <a:ext uri="{FF2B5EF4-FFF2-40B4-BE49-F238E27FC236}">
                <a16:creationId xmlns:a16="http://schemas.microsoft.com/office/drawing/2014/main" id="{EDF05D57-F77C-50DF-1227-037C18248B0E}"/>
              </a:ext>
            </a:extLst>
          </p:cNvPr>
          <p:cNvSpPr txBox="1">
            <a:spLocks/>
          </p:cNvSpPr>
          <p:nvPr/>
        </p:nvSpPr>
        <p:spPr>
          <a:xfrm>
            <a:off x="2396997" y="2491089"/>
            <a:ext cx="1027833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200" dirty="0">
                <a:solidFill>
                  <a:srgbClr val="0070C0"/>
                </a:solidFill>
              </a:rPr>
              <a:t>0,364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200" dirty="0">
                <a:solidFill>
                  <a:srgbClr val="0070C0"/>
                </a:solidFill>
              </a:rPr>
              <a:t>0,658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200" dirty="0">
                <a:solidFill>
                  <a:srgbClr val="0070C0"/>
                </a:solidFill>
              </a:rPr>
              <a:t>0,637</a:t>
            </a:r>
          </a:p>
        </p:txBody>
      </p:sp>
      <p:sp>
        <p:nvSpPr>
          <p:cNvPr id="14" name="Gebogen pijl 13">
            <a:extLst>
              <a:ext uri="{FF2B5EF4-FFF2-40B4-BE49-F238E27FC236}">
                <a16:creationId xmlns:a16="http://schemas.microsoft.com/office/drawing/2014/main" id="{8CD30A40-8897-5628-A01F-9222FE329B23}"/>
              </a:ext>
            </a:extLst>
          </p:cNvPr>
          <p:cNvSpPr/>
          <p:nvPr/>
        </p:nvSpPr>
        <p:spPr>
          <a:xfrm flipH="1">
            <a:off x="11087967" y="1681163"/>
            <a:ext cx="864811" cy="46221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89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99F1E48-A0DC-CE79-2E2D-2EC56B9F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nl-NL" dirty="0"/>
              <a:t>Geavanceerde opties: </a:t>
            </a:r>
            <a:r>
              <a:rPr lang="nl-NL" sz="2800" dirty="0"/>
              <a:t>training aanpassen met </a:t>
            </a:r>
            <a:r>
              <a:rPr lang="nl-NL" sz="2800" dirty="0" err="1"/>
              <a:t>trail&amp;error</a:t>
            </a:r>
            <a:endParaRPr lang="nl-NL" sz="2800" dirty="0"/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9C512C3E-0718-7AD7-5535-92F4D90F0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276" y="2127250"/>
            <a:ext cx="4160370" cy="4351338"/>
          </a:xfr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62CA824-7AEE-31A2-0094-B88055B9D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259" y="2141537"/>
            <a:ext cx="4095773" cy="4351338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D1A82C84-923F-8CC2-15FE-32D2D3CA2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197" y="2143593"/>
            <a:ext cx="3823823" cy="434928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BB09931F-7874-AD03-EDF0-09AD715DCC1F}"/>
              </a:ext>
            </a:extLst>
          </p:cNvPr>
          <p:cNvSpPr txBox="1"/>
          <p:nvPr/>
        </p:nvSpPr>
        <p:spPr>
          <a:xfrm>
            <a:off x="4149094" y="1757918"/>
            <a:ext cx="416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Minder tijdvakken, kleinere leersnelheid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C64CD21-C04C-C39F-7589-A64534D46F06}"/>
              </a:ext>
            </a:extLst>
          </p:cNvPr>
          <p:cNvSpPr txBox="1"/>
          <p:nvPr/>
        </p:nvSpPr>
        <p:spPr>
          <a:xfrm>
            <a:off x="8389197" y="1772205"/>
            <a:ext cx="3802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Meer tijdvakken, hogere leersnelheid</a:t>
            </a:r>
          </a:p>
        </p:txBody>
      </p:sp>
    </p:spTree>
    <p:extLst>
      <p:ext uri="{BB962C8B-B14F-4D97-AF65-F5344CB8AC3E}">
        <p14:creationId xmlns:p14="http://schemas.microsoft.com/office/powerpoint/2010/main" val="40496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F0AE6-CF5F-27E0-C032-D238D21C5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0388" cy="1325563"/>
          </a:xfrm>
        </p:spPr>
        <p:txBody>
          <a:bodyPr/>
          <a:lstStyle/>
          <a:p>
            <a:r>
              <a:rPr lang="nl-NL" dirty="0"/>
              <a:t>Nauwkeurigheid per klasse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FEC8EF0-DA74-D511-C0EA-ECFE64EAC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164003" cy="4351338"/>
          </a:xfr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00BED21C-3719-3E69-7763-08A24FBF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909" y="1690687"/>
            <a:ext cx="7431112" cy="2121339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81AC401F-87D8-9824-9D07-03700FC84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909" y="3934370"/>
            <a:ext cx="7415346" cy="2107655"/>
          </a:xfrm>
          <a:prstGeom prst="rect">
            <a:avLst/>
          </a:prstGeom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BFB7BA82-099B-55E1-B75D-4932C0AF4D81}"/>
              </a:ext>
            </a:extLst>
          </p:cNvPr>
          <p:cNvSpPr/>
          <p:nvPr/>
        </p:nvSpPr>
        <p:spPr>
          <a:xfrm>
            <a:off x="1502980" y="3636579"/>
            <a:ext cx="441434" cy="23122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474707B6-058A-F680-FCD2-9F3818AC83CE}"/>
              </a:ext>
            </a:extLst>
          </p:cNvPr>
          <p:cNvSpPr/>
          <p:nvPr/>
        </p:nvSpPr>
        <p:spPr>
          <a:xfrm>
            <a:off x="1518745" y="4629804"/>
            <a:ext cx="441434" cy="23122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9175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F0AE6-CF5F-27E0-C032-D238D21C5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0388" cy="1325563"/>
          </a:xfrm>
        </p:spPr>
        <p:txBody>
          <a:bodyPr/>
          <a:lstStyle/>
          <a:p>
            <a:r>
              <a:rPr lang="nl-NL" dirty="0"/>
              <a:t>Verwarringsmatrix: </a:t>
            </a:r>
            <a:r>
              <a:rPr lang="nl-NL" sz="2800" dirty="0"/>
              <a:t>welke klasse brengen het model in de war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EA8A9DF-B29E-738B-776E-F0071A82B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64"/>
            <a:ext cx="4900613" cy="437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2022CB8A-F2A3-B404-FEA8-7CA3F3C72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913" y="1805350"/>
            <a:ext cx="7177087" cy="2039935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97B0E8FD-13FF-D118-C0CD-6033FC3ED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913" y="4160403"/>
            <a:ext cx="7177087" cy="1990180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610A845C-132A-9608-2D86-874F1A6B85E6}"/>
              </a:ext>
            </a:extLst>
          </p:cNvPr>
          <p:cNvSpPr/>
          <p:nvPr/>
        </p:nvSpPr>
        <p:spPr>
          <a:xfrm>
            <a:off x="2837793" y="4004441"/>
            <a:ext cx="1019504" cy="46245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1443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17957BB-0BB7-7810-06C8-507984AFD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Model exporteren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1F563BF-4BED-86C4-4A29-8C7D6B33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0" y="1271472"/>
            <a:ext cx="6087596" cy="512681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C01B2574-56CE-68F1-4266-E412A2F993A6}"/>
              </a:ext>
            </a:extLst>
          </p:cNvPr>
          <p:cNvSpPr txBox="1"/>
          <p:nvPr/>
        </p:nvSpPr>
        <p:spPr>
          <a:xfrm>
            <a:off x="11277" y="6427295"/>
            <a:ext cx="6959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teachablemachine.withgoogle.com</a:t>
            </a:r>
            <a:r>
              <a:rPr lang="nl-NL" dirty="0"/>
              <a:t>/</a:t>
            </a:r>
            <a:r>
              <a:rPr lang="nl-NL" dirty="0" err="1"/>
              <a:t>models</a:t>
            </a:r>
            <a:r>
              <a:rPr lang="nl-NL" dirty="0"/>
              <a:t>/sFgUE4KTM/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3E2BF037-9900-888D-8356-30A1D59C6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198" y="1263650"/>
            <a:ext cx="4356100" cy="43307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7F5712B6-5493-FA69-9845-B18393A7F279}"/>
              </a:ext>
            </a:extLst>
          </p:cNvPr>
          <p:cNvSpPr txBox="1"/>
          <p:nvPr/>
        </p:nvSpPr>
        <p:spPr>
          <a:xfrm>
            <a:off x="6203370" y="5846544"/>
            <a:ext cx="6117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drive.google.com</a:t>
            </a:r>
            <a:r>
              <a:rPr lang="nl-NL" dirty="0"/>
              <a:t>/file/d/1yS6zpGEP_7PdAKATcvguKuYnTxmdvrU4/</a:t>
            </a:r>
            <a:r>
              <a:rPr lang="nl-NL" dirty="0" err="1"/>
              <a:t>view?usp</a:t>
            </a:r>
            <a:r>
              <a:rPr lang="nl-NL" dirty="0"/>
              <a:t>=</a:t>
            </a:r>
            <a:r>
              <a:rPr lang="nl-NL" dirty="0" err="1"/>
              <a:t>drive_link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043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edical AI falters when assessing patients it hasn't seen - TechCodex">
            <a:extLst>
              <a:ext uri="{FF2B5EF4-FFF2-40B4-BE49-F238E27FC236}">
                <a16:creationId xmlns:a16="http://schemas.microsoft.com/office/drawing/2014/main" id="{823A9F25-BDC7-A345-1BF5-3DA85E174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933" y="4122729"/>
            <a:ext cx="4809067" cy="26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2C496A-3F92-05DB-1D7F-6C981134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000" dirty="0"/>
              <a:t>Uitdagingen bij automatische pollenherkenning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5415A3-562D-FAE8-7AFC-75571AD8F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nl-NL" dirty="0"/>
              <a:t>Verschillende diameter en vorm -&gt; zelfde soort (bv door hydratatie)</a:t>
            </a:r>
          </a:p>
          <a:p>
            <a:r>
              <a:rPr lang="nl-NL" dirty="0"/>
              <a:t>Zelfde diameter en vorm -&gt; verschillende soort</a:t>
            </a:r>
          </a:p>
          <a:p>
            <a:endParaRPr lang="nl-NL" dirty="0"/>
          </a:p>
          <a:p>
            <a:r>
              <a:rPr lang="nl-NL" dirty="0"/>
              <a:t>Textuur en kleur verschillen </a:t>
            </a:r>
          </a:p>
          <a:p>
            <a:endParaRPr lang="nl-NL" dirty="0"/>
          </a:p>
          <a:p>
            <a:r>
              <a:rPr lang="nl-NL" dirty="0"/>
              <a:t>3D structuur -&gt; 2D herkenning</a:t>
            </a:r>
          </a:p>
          <a:p>
            <a:pPr lvl="1"/>
            <a:r>
              <a:rPr lang="nl-NL" dirty="0" err="1"/>
              <a:t>Z-stacking</a:t>
            </a:r>
            <a:r>
              <a:rPr lang="nl-NL" dirty="0"/>
              <a:t> -&gt; geen betere herkenning</a:t>
            </a:r>
          </a:p>
          <a:p>
            <a:pPr lvl="1"/>
            <a:r>
              <a:rPr lang="nl-NL" dirty="0"/>
              <a:t>bij focus op het oppervlak beste resultaat</a:t>
            </a:r>
          </a:p>
          <a:p>
            <a:endParaRPr lang="nl-NL" dirty="0"/>
          </a:p>
          <a:p>
            <a:r>
              <a:rPr lang="nl-NL" dirty="0"/>
              <a:t>Goede dataset opbouwen met alle variaties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ABFD223-8A44-4EAB-C5CA-BF7B8318E53C}"/>
              </a:ext>
            </a:extLst>
          </p:cNvPr>
          <p:cNvSpPr txBox="1"/>
          <p:nvPr/>
        </p:nvSpPr>
        <p:spPr>
          <a:xfrm rot="21138225">
            <a:off x="6925734" y="52874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Medical</a:t>
            </a:r>
            <a:r>
              <a:rPr lang="nl-NL" dirty="0">
                <a:solidFill>
                  <a:srgbClr val="FF0000"/>
                </a:solidFill>
              </a:rPr>
              <a:t> AI </a:t>
            </a:r>
            <a:r>
              <a:rPr lang="nl-NL" dirty="0" err="1">
                <a:solidFill>
                  <a:srgbClr val="FF0000"/>
                </a:solidFill>
              </a:rPr>
              <a:t>falters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when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assessing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patients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hasn't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seen</a:t>
            </a: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130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00853-6500-7108-D84A-B8849B74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4917" cy="1325563"/>
          </a:xfrm>
        </p:spPr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Beeldherkenning met </a:t>
            </a:r>
            <a:r>
              <a:rPr lang="nl-NL" dirty="0" err="1">
                <a:solidFill>
                  <a:schemeClr val="accent2"/>
                </a:solidFill>
              </a:rPr>
              <a:t>Teachable</a:t>
            </a:r>
            <a:r>
              <a:rPr lang="nl-NL" dirty="0">
                <a:solidFill>
                  <a:schemeClr val="accent2"/>
                </a:solidFill>
              </a:rPr>
              <a:t> Machine (TM)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D722CD-F62C-006E-01CF-364E9EB4D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Wat is Google </a:t>
            </a:r>
            <a:r>
              <a:rPr lang="nl-NL" dirty="0" err="1"/>
              <a:t>Teachable</a:t>
            </a:r>
            <a:r>
              <a:rPr lang="nl-NL" dirty="0"/>
              <a:t> Machine?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Twee peer </a:t>
            </a:r>
            <a:r>
              <a:rPr lang="nl-NL" dirty="0" err="1"/>
              <a:t>reviewed</a:t>
            </a:r>
            <a:r>
              <a:rPr lang="nl-NL" dirty="0"/>
              <a:t> publicaties over TM</a:t>
            </a:r>
          </a:p>
          <a:p>
            <a:pPr marL="0" indent="0">
              <a:buNone/>
            </a:pPr>
            <a:endParaRPr lang="nl-NL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nl-NL" dirty="0"/>
              <a:t>POLEN23E dataset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Model getraind met POLEN23E dataset in </a:t>
            </a:r>
            <a:r>
              <a:rPr lang="nl-NL" dirty="0" err="1"/>
              <a:t>Teachable</a:t>
            </a:r>
            <a:r>
              <a:rPr lang="nl-NL" dirty="0"/>
              <a:t> Machine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0708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36625F-EB6E-BACE-B54A-5A30BDC2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solidFill>
                  <a:schemeClr val="accent3"/>
                </a:solidFill>
              </a:rPr>
              <a:t>teachablemachine.withgoogle.com</a:t>
            </a:r>
            <a:endParaRPr lang="nl-NL" dirty="0">
              <a:solidFill>
                <a:schemeClr val="accent3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191549-034A-A01E-0700-D3AEF69EF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Voor- en nadelen</a:t>
            </a:r>
          </a:p>
          <a:p>
            <a:pPr marL="457200" lvl="1" indent="0">
              <a:buNone/>
            </a:pPr>
            <a:r>
              <a:rPr lang="nl-NL" dirty="0"/>
              <a:t>+ Gebruikersvriendelijk en gratis</a:t>
            </a:r>
          </a:p>
          <a:p>
            <a:pPr marL="457200" lvl="1" indent="0">
              <a:buNone/>
            </a:pPr>
            <a:r>
              <a:rPr lang="nl-NL" dirty="0"/>
              <a:t>+ Snel en efficiënt</a:t>
            </a:r>
          </a:p>
          <a:p>
            <a:pPr marL="457200" lvl="1" indent="0">
              <a:buNone/>
            </a:pPr>
            <a:r>
              <a:rPr lang="nl-NL" dirty="0"/>
              <a:t>- Beperkt in hoeveelheid samples en aanpassingen</a:t>
            </a:r>
          </a:p>
          <a:p>
            <a:pPr marL="0" indent="0">
              <a:buNone/>
            </a:pPr>
            <a:r>
              <a:rPr lang="nl-NL" dirty="0"/>
              <a:t>Stappen</a:t>
            </a:r>
          </a:p>
          <a:p>
            <a:pPr lvl="1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203CAF0-CACE-7518-F92F-2FD013C6B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544" y="4001294"/>
            <a:ext cx="6328147" cy="28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5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DAEDDE5-C693-FB83-2D5B-5F65B18ED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Wat gebeurt er achter de schermen?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ACC7BE2-6944-4EF1-2ECE-4F5415785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TM is pre-</a:t>
            </a:r>
            <a:r>
              <a:rPr lang="nl-NL" dirty="0" err="1"/>
              <a:t>trained</a:t>
            </a:r>
            <a:r>
              <a:rPr lang="nl-NL" dirty="0"/>
              <a:t> met mobilenet </a:t>
            </a:r>
          </a:p>
          <a:p>
            <a:pPr lvl="1"/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github.com</a:t>
            </a:r>
            <a:r>
              <a:rPr lang="nl-NL" dirty="0"/>
              <a:t>/tensorflow/</a:t>
            </a:r>
            <a:r>
              <a:rPr lang="nl-NL" dirty="0" err="1"/>
              <a:t>tfjs-models</a:t>
            </a:r>
            <a:r>
              <a:rPr lang="nl-NL" dirty="0"/>
              <a:t>/tree/master/mobilenet</a:t>
            </a:r>
          </a:p>
          <a:p>
            <a:pPr lvl="1"/>
            <a:r>
              <a:rPr lang="nl-NL" dirty="0"/>
              <a:t>Pre-</a:t>
            </a:r>
            <a:r>
              <a:rPr lang="nl-NL" dirty="0" err="1"/>
              <a:t>trained</a:t>
            </a:r>
            <a:r>
              <a:rPr lang="nl-NL" dirty="0"/>
              <a:t> -&gt; minder foto’s van pollen nodig voor een goed resultaat</a:t>
            </a:r>
          </a:p>
          <a:p>
            <a:pPr lvl="1"/>
            <a:endParaRPr lang="nl-NL" dirty="0"/>
          </a:p>
          <a:p>
            <a:r>
              <a:rPr lang="nl-NL" dirty="0"/>
              <a:t>TM training gebeurt in de browser </a:t>
            </a:r>
          </a:p>
          <a:p>
            <a:pPr lvl="1"/>
            <a:r>
              <a:rPr lang="nl-NL" dirty="0"/>
              <a:t>Dus foto’s komen niet op </a:t>
            </a:r>
            <a:r>
              <a:rPr lang="nl-NL" dirty="0" err="1"/>
              <a:t>google’s</a:t>
            </a:r>
            <a:r>
              <a:rPr lang="nl-NL" dirty="0"/>
              <a:t> server</a:t>
            </a:r>
          </a:p>
          <a:p>
            <a:pPr lvl="1"/>
            <a:endParaRPr lang="nl-NL" dirty="0"/>
          </a:p>
          <a:p>
            <a:r>
              <a:rPr lang="nl-NL" dirty="0"/>
              <a:t>Model is te downloaden of op de google server te zetten (URL)</a:t>
            </a:r>
          </a:p>
          <a:p>
            <a:endParaRPr lang="nl-NL" dirty="0"/>
          </a:p>
          <a:p>
            <a:r>
              <a:rPr lang="nl-NL" dirty="0"/>
              <a:t>Training parameters (= hyperparameters) zijn beperkt aan te passen</a:t>
            </a:r>
          </a:p>
          <a:p>
            <a:pPr lvl="1"/>
            <a:r>
              <a:rPr lang="nl-NL" dirty="0" err="1"/>
              <a:t>Epoch</a:t>
            </a:r>
            <a:r>
              <a:rPr lang="nl-NL" dirty="0"/>
              <a:t>, batch </a:t>
            </a:r>
            <a:r>
              <a:rPr lang="nl-NL" dirty="0" err="1"/>
              <a:t>size</a:t>
            </a:r>
            <a:r>
              <a:rPr lang="nl-NL" dirty="0"/>
              <a:t>,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rate</a:t>
            </a:r>
            <a:r>
              <a:rPr lang="nl-NL" dirty="0"/>
              <a:t> &lt;- de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1406974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6F0C661-AC10-FF0A-7335-BFF2F1F0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Simple training met webcam</a:t>
            </a: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C9C58A13-1FE1-3ECF-84E0-1FA553598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78839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CBCD5AD-7AAB-D3F7-7652-959F7D6D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Journal of Imaging: TM, RoboFlow3 en YOLO</a:t>
            </a:r>
            <a:br>
              <a:rPr lang="nl-NL" dirty="0"/>
            </a:br>
            <a:r>
              <a:rPr lang="nl-NL" sz="800" dirty="0"/>
              <a:t>IF 3.2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5409E9D-67A7-1E6D-D946-52A337DCC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42" y="1653441"/>
            <a:ext cx="10463515" cy="161491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752AA8A-EAD2-65F8-C18F-07500F462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3268358"/>
            <a:ext cx="7772400" cy="13060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30BCF27-850F-B2CA-E29D-8AB6D7F85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3268358"/>
            <a:ext cx="7772400" cy="1578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DA64D0E3-255A-10CA-E708-260623439CB2}"/>
              </a:ext>
            </a:extLst>
          </p:cNvPr>
          <p:cNvSpPr txBox="1">
            <a:spLocks/>
          </p:cNvSpPr>
          <p:nvPr/>
        </p:nvSpPr>
        <p:spPr>
          <a:xfrm>
            <a:off x="838200" y="5092994"/>
            <a:ext cx="10991850" cy="161491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nl-NL" dirty="0"/>
              <a:t>Beginnen met Google </a:t>
            </a:r>
            <a:r>
              <a:rPr lang="nl-NL" dirty="0" err="1"/>
              <a:t>Teachable</a:t>
            </a:r>
            <a:r>
              <a:rPr lang="nl-NL" dirty="0"/>
              <a:t> Machine (GTM)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nl-NL" dirty="0"/>
              <a:t>Gratis versie van RoboFlow3 maakt open source model, anders &gt;300/</a:t>
            </a:r>
            <a:r>
              <a:rPr lang="nl-NL" dirty="0" err="1"/>
              <a:t>mnd</a:t>
            </a:r>
            <a:endParaRPr lang="nl-NL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nl-NL" dirty="0"/>
              <a:t>YOLO (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Look </a:t>
            </a:r>
            <a:r>
              <a:rPr lang="nl-NL" dirty="0" err="1"/>
              <a:t>Once</a:t>
            </a:r>
            <a:r>
              <a:rPr lang="nl-NL" dirty="0"/>
              <a:t>) lijkt geschikt voor real-time pollen classificatie</a:t>
            </a:r>
          </a:p>
        </p:txBody>
      </p:sp>
    </p:spTree>
    <p:extLst>
      <p:ext uri="{BB962C8B-B14F-4D97-AF65-F5344CB8AC3E}">
        <p14:creationId xmlns:p14="http://schemas.microsoft.com/office/powerpoint/2010/main" val="1109808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108876-0B0C-DB7C-1D45-8385E4BE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Cancers</a:t>
            </a:r>
            <a:r>
              <a:rPr lang="nl-NL" dirty="0"/>
              <a:t>: TM </a:t>
            </a:r>
            <a:r>
              <a:rPr lang="nl-NL" dirty="0">
                <a:latin typeface="Wingdings" pitchFamily="2" charset="77"/>
              </a:rPr>
              <a:t></a:t>
            </a:r>
            <a:r>
              <a:rPr lang="nl-NL" dirty="0" err="1"/>
              <a:t>overfitting</a:t>
            </a:r>
            <a:r>
              <a:rPr lang="nl-NL" dirty="0"/>
              <a:t> niet gecorrigeerd</a:t>
            </a:r>
            <a:br>
              <a:rPr lang="nl-NL" dirty="0"/>
            </a:br>
            <a:r>
              <a:rPr lang="nl-NL" sz="800" dirty="0"/>
              <a:t>IF 5.2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DE1E2CE-6661-0878-796A-478CF42D5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12" b="41391"/>
          <a:stretch/>
        </p:blipFill>
        <p:spPr>
          <a:xfrm>
            <a:off x="838200" y="1618232"/>
            <a:ext cx="10515600" cy="1459242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B8BE4E75-0A1B-D24B-4758-DC5E359D1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465" y="3013164"/>
            <a:ext cx="7772400" cy="2249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7CDD670D-3732-D013-6B35-374450C52D5D}"/>
              </a:ext>
            </a:extLst>
          </p:cNvPr>
          <p:cNvSpPr txBox="1"/>
          <p:nvPr/>
        </p:nvSpPr>
        <p:spPr>
          <a:xfrm>
            <a:off x="423531" y="5423305"/>
            <a:ext cx="1093026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600" dirty="0"/>
              <a:t>1. Epoche (tijdvakken): aantal keren dat de dataset gebruikt wordt om te trainen</a:t>
            </a:r>
          </a:p>
          <a:p>
            <a:r>
              <a:rPr lang="nl-NL" sz="2600" dirty="0"/>
              <a:t>2. Batch </a:t>
            </a:r>
            <a:r>
              <a:rPr lang="nl-NL" sz="2600" dirty="0" err="1"/>
              <a:t>size</a:t>
            </a:r>
            <a:r>
              <a:rPr lang="nl-NL" sz="2600" dirty="0"/>
              <a:t> (batch grootte): aantal foto’s per epoche </a:t>
            </a:r>
          </a:p>
          <a:p>
            <a:r>
              <a:rPr lang="nl-NL" sz="2600" dirty="0"/>
              <a:t>3. Learning </a:t>
            </a:r>
            <a:r>
              <a:rPr lang="nl-NL" sz="2600" dirty="0" err="1"/>
              <a:t>rate</a:t>
            </a:r>
            <a:r>
              <a:rPr lang="nl-NL" sz="2600" dirty="0"/>
              <a:t> (leersnelheid): hoe groot de aanpassing per keer mag zijn</a:t>
            </a:r>
          </a:p>
          <a:p>
            <a:r>
              <a:rPr lang="nl-NL" sz="2600" dirty="0"/>
              <a:t>	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8C336B2-C314-2478-FD31-0110D5E3AA9F}"/>
              </a:ext>
            </a:extLst>
          </p:cNvPr>
          <p:cNvSpPr txBox="1"/>
          <p:nvPr/>
        </p:nvSpPr>
        <p:spPr>
          <a:xfrm>
            <a:off x="9959164" y="3746502"/>
            <a:ext cx="12741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600" dirty="0"/>
              <a:t>🤔</a:t>
            </a:r>
            <a:endParaRPr lang="nl-NL" sz="2600" dirty="0"/>
          </a:p>
        </p:txBody>
      </p:sp>
    </p:spTree>
    <p:extLst>
      <p:ext uri="{BB962C8B-B14F-4D97-AF65-F5344CB8AC3E}">
        <p14:creationId xmlns:p14="http://schemas.microsoft.com/office/powerpoint/2010/main" val="3954739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F0AE6-CF5F-27E0-C032-D238D21C5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Open dataset: POLEN23E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3DD7DE-C7BC-AB4F-F1D8-333E29E0E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20 pollensoorten (3 vallen af vanwege technische problemen met de foto’s)</a:t>
            </a:r>
          </a:p>
          <a:p>
            <a:r>
              <a:rPr lang="nl-NL" dirty="0">
                <a:hlinkClick r:id="rId2"/>
              </a:rPr>
              <a:t>https://figshare.com/articles/dataset/POLEN23E/1525086</a:t>
            </a:r>
            <a:endParaRPr lang="nl-NL" dirty="0"/>
          </a:p>
          <a:p>
            <a:r>
              <a:rPr lang="nl-NL" dirty="0"/>
              <a:t>Pollen van Braziliaanse savanne</a:t>
            </a:r>
          </a:p>
          <a:p>
            <a:r>
              <a:rPr lang="nl-NL" dirty="0"/>
              <a:t>Ongekleurd</a:t>
            </a:r>
          </a:p>
          <a:p>
            <a:endParaRPr lang="nl-NL" dirty="0"/>
          </a:p>
          <a:p>
            <a:r>
              <a:rPr lang="nl-NL" dirty="0"/>
              <a:t>13-24 foto’s per pollensoort ingevoerd in TM</a:t>
            </a:r>
          </a:p>
          <a:p>
            <a:r>
              <a:rPr lang="nl-NL" dirty="0"/>
              <a:t>25% van de foto’s achtergehouden om systeem te testen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8585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0A1D5-85C4-1619-8210-7651F9CCC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POLEN23E set is niet optimaal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9DE4AEE3-9CBC-2BE1-03F3-6189151E0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6451" y="1825625"/>
            <a:ext cx="63590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8050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1254</TotalTime>
  <Words>548</Words>
  <Application>Microsoft Macintosh PowerPoint</Application>
  <PresentationFormat>Breedbeeld</PresentationFormat>
  <Paragraphs>101</Paragraphs>
  <Slides>19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Kantoorthema</vt:lpstr>
      <vt:lpstr>Pollen beeldherkenning</vt:lpstr>
      <vt:lpstr>Beeldherkenning met Teachable Machine (TM)</vt:lpstr>
      <vt:lpstr>teachablemachine.withgoogle.com</vt:lpstr>
      <vt:lpstr>Wat gebeurt er achter de schermen?</vt:lpstr>
      <vt:lpstr>Simple training met webcam</vt:lpstr>
      <vt:lpstr>Journal of Imaging: TM, RoboFlow3 en YOLO IF 3.2</vt:lpstr>
      <vt:lpstr>Cancers: TM overfitting niet gecorrigeerd IF 5.2</vt:lpstr>
      <vt:lpstr>Open dataset: POLEN23E </vt:lpstr>
      <vt:lpstr>POLEN23E set is niet optimaal</vt:lpstr>
      <vt:lpstr>Pollen foto’s invoeren in TM</vt:lpstr>
      <vt:lpstr>TM training: zeer versimpelde weergave </vt:lpstr>
      <vt:lpstr>Test: loss (verlies) berekenen</vt:lpstr>
      <vt:lpstr>Training: default waarden geven dit resultaat</vt:lpstr>
      <vt:lpstr>Hyperparameters aanpassen</vt:lpstr>
      <vt:lpstr>Geavanceerde opties: training aanpassen met trail&amp;error</vt:lpstr>
      <vt:lpstr>Nauwkeurigheid per klasse</vt:lpstr>
      <vt:lpstr>Verwarringsmatrix: welke klasse brengen het model in de war</vt:lpstr>
      <vt:lpstr>Model exporteren</vt:lpstr>
      <vt:lpstr>Uitdagingen bij automatische pollenherkenning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Introductie  Beeldherkenning</dc:title>
  <dc:creator>Marcory van Dijk</dc:creator>
  <cp:lastModifiedBy>Marcory van Dijk</cp:lastModifiedBy>
  <cp:revision>21</cp:revision>
  <dcterms:created xsi:type="dcterms:W3CDTF">2024-01-21T11:33:00Z</dcterms:created>
  <dcterms:modified xsi:type="dcterms:W3CDTF">2024-03-16T18:35:15Z</dcterms:modified>
</cp:coreProperties>
</file>